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58" r:id="rId7"/>
    <p:sldId id="259" r:id="rId8"/>
    <p:sldId id="261" r:id="rId9"/>
    <p:sldId id="262" r:id="rId10"/>
    <p:sldId id="264" r:id="rId11"/>
    <p:sldId id="265" r:id="rId12"/>
    <p:sldId id="266" r:id="rId13"/>
    <p:sldId id="267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82B4"/>
    <a:srgbClr val="000000"/>
    <a:srgbClr val="F5F5F5"/>
    <a:srgbClr val="8B0000"/>
    <a:srgbClr val="FFD7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2F5585-67FA-43D3-B01D-51F09786CB60}" v="286" dt="2024-09-05T18:22:00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2CE02-CD71-D15E-8983-85DE429C1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00AB74-5178-5A02-AAD2-E79D88A90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5CCE29-C179-C601-8372-9A104366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FFE5EB-18D1-8922-ACA4-8EAE7E12E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FAD567-E9DF-4AD2-B886-A1FAFE7D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66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E2719-B3FE-7683-915A-450FFFFE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F30F9D-E486-0317-059F-76C42637D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698280-57DF-AA27-6138-0F6E22168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EB170B-BDCA-4324-B8D0-35950A35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9E02B7-39DD-8611-50BC-588DD52D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285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8D80E9-5156-688C-3096-0046FEAE5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41B177-5D58-59C8-AD83-1B5B3F2E1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EFF66F-C71E-B191-970E-258BD7BA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5834D9-D9B4-CC4F-4CF4-2ADF7D43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CBCCB5-C2F1-5563-39E2-118F2440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47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C9E5B-B869-A84B-F529-E8BB17B4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468549-8EBF-04E9-2C3A-86A52CC1E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378D32-8957-D6EB-5D0C-DD4ED6AF4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98509C-2069-9CA8-355A-21AB76D8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BC5118-CC81-9735-4B1A-410ABF11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303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14060-00F8-45C5-DB11-4ABBF1E2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6B049A-4B58-A377-BC2F-941F8D25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83FD7E-F210-3173-02D1-3B1B368F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AC1F3E-EC48-98DE-8C6D-FA4F999F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038317-880C-5355-B002-58CEED17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4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D43E8-D173-B864-0CC7-6AD65576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EB3306-F666-18CF-9364-7761DFCBC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011202-B669-7C38-74F2-AADF42D74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71BF4F-A28C-DFCD-D7B5-FEF62727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B7DE11-CAD2-9712-59A0-E5086B8B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0249F1-A347-A6E3-DCFB-614C6B97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54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FD8B4-E6D6-A17E-4441-F8D5F791B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F67D0F-BCAB-783E-09E0-D2EA80C27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16231B-0D16-15DF-7CDB-F27CE3751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59A50E-7ABC-3A98-54B1-B3234A251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E89F9C5-03C2-3EBB-FBCC-745117C48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2D0DE27-7F89-366C-A993-72B036A3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5E5C2E1-90B1-5655-9E63-FF8757E13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0E44B5-6FEF-7846-BD7A-03D1FC0C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08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210C1-9E67-CA6F-B500-88DB6664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6DCBA3-6AC2-CA8F-2EE6-1D71AB8C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6B88C1D-25EA-950F-BC4F-953EB437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B537AD-990A-AE0C-0876-C4A6EE7E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370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835CD1-695F-FCB2-78D5-DCE59EF4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83224D-DC1A-44EC-FC24-E2C4F1E16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21C4EC-E7FB-CC91-0696-E6BF572D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78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DE4D55-37D6-5FBC-2FFB-37830BB4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AD7801-C64F-6BBE-F9D0-1A90B8F9C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E3F611-BFD6-AD94-30ED-A130D378A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5B3086-C3F5-1FF5-BFD5-B3850BD0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A10FCF-E471-BA82-D66F-1D8FE44A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1904EA-C6BE-7C4B-C1F0-160450CD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278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05596-1158-8414-ACBF-C61396F4C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18C32D-129E-2DD1-FD69-0235EDA4A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847755-A3E1-7100-58C7-E225DD64D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C82C3E-B25A-7C49-59C3-B7F40274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C349A5-CA88-E407-64BC-89BE3C48E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3A94A1-4FAB-124F-ACB6-F7A9812D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87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48FABC-5F67-A472-B4F3-BEAD7638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38F618-A536-BA06-CF0C-69DA0D833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F4F22A-9720-27E9-5490-EE10433F3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FBF868-A3E7-494E-861F-B619A2426BDD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181FDE-FEA1-A548-1F55-C78A904FF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0252EA-5467-5C0E-C365-C50A56ED5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8144C9-6E2E-47C6-81E6-48DE5F43212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43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Vista de una ciudad con edificios y puente sobre el agua&#10;&#10;Descripción generada automáticamente">
            <a:extLst>
              <a:ext uri="{FF2B5EF4-FFF2-40B4-BE49-F238E27FC236}">
                <a16:creationId xmlns:a16="http://schemas.microsoft.com/office/drawing/2014/main" id="{C30A109D-107A-971B-B042-43AF4B12E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9054"/>
            <a:ext cx="11001773" cy="6876108"/>
          </a:xfrm>
          <a:prstGeom prst="rect">
            <a:avLst/>
          </a:prstGeom>
        </p:spPr>
      </p:pic>
      <p:sp>
        <p:nvSpPr>
          <p:cNvPr id="19" name="Rectángulo 3">
            <a:extLst>
              <a:ext uri="{FF2B5EF4-FFF2-40B4-BE49-F238E27FC236}">
                <a16:creationId xmlns:a16="http://schemas.microsoft.com/office/drawing/2014/main" id="{B2116C67-EBCF-A343-CD67-2516DD0B5D29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59F3B76-7E8A-E52D-A722-5A9EB3468C76}"/>
              </a:ext>
            </a:extLst>
          </p:cNvPr>
          <p:cNvSpPr/>
          <p:nvPr/>
        </p:nvSpPr>
        <p:spPr>
          <a:xfrm>
            <a:off x="4291343" y="-9054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1D8B1346-D1F1-E66A-933F-360C8EEA5138}"/>
              </a:ext>
            </a:extLst>
          </p:cNvPr>
          <p:cNvSpPr/>
          <p:nvPr/>
        </p:nvSpPr>
        <p:spPr>
          <a:xfrm rot="10800000">
            <a:off x="0" y="-9054"/>
            <a:ext cx="2526570" cy="6858000"/>
          </a:xfrm>
          <a:prstGeom prst="triangle">
            <a:avLst>
              <a:gd name="adj" fmla="val 10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6" name="Imagen 25" descr="Logotipo&#10;&#10;Descripción generada automáticamente">
            <a:extLst>
              <a:ext uri="{FF2B5EF4-FFF2-40B4-BE49-F238E27FC236}">
                <a16:creationId xmlns:a16="http://schemas.microsoft.com/office/drawing/2014/main" id="{ABF0D5C2-3B6F-D474-3FC1-0FD265464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29" y="418731"/>
            <a:ext cx="4849206" cy="289813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7" name="Diagrama de flujo: entrada manual 26">
            <a:extLst>
              <a:ext uri="{FF2B5EF4-FFF2-40B4-BE49-F238E27FC236}">
                <a16:creationId xmlns:a16="http://schemas.microsoft.com/office/drawing/2014/main" id="{4F7ABE9F-AD3C-3164-4F97-9B49C9577915}"/>
              </a:ext>
            </a:extLst>
          </p:cNvPr>
          <p:cNvSpPr/>
          <p:nvPr/>
        </p:nvSpPr>
        <p:spPr>
          <a:xfrm>
            <a:off x="7898733" y="316985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8" name="Diagrama de flujo: entrada manual 27">
            <a:extLst>
              <a:ext uri="{FF2B5EF4-FFF2-40B4-BE49-F238E27FC236}">
                <a16:creationId xmlns:a16="http://schemas.microsoft.com/office/drawing/2014/main" id="{98B2CAA3-CE8F-08CC-7EB0-D127E2DB307D}"/>
              </a:ext>
            </a:extLst>
          </p:cNvPr>
          <p:cNvSpPr/>
          <p:nvPr/>
        </p:nvSpPr>
        <p:spPr>
          <a:xfrm flipH="1">
            <a:off x="6079263" y="4025293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87F005B-F1D7-C181-F750-828308B6095E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AC2D7F5B-A98B-0F59-726C-60A58F0F5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551" y="3308712"/>
            <a:ext cx="3311302" cy="409755"/>
          </a:xfrm>
          <a:prstGeom prst="rect">
            <a:avLst/>
          </a:prstGeom>
        </p:spPr>
      </p:pic>
      <p:pic>
        <p:nvPicPr>
          <p:cNvPr id="34" name="Imagen 3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C0B2EAF-01DF-4683-661E-E87EB1BA1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93" y="4125220"/>
            <a:ext cx="3201277" cy="477114"/>
          </a:xfrm>
          <a:prstGeom prst="rect">
            <a:avLst/>
          </a:prstGeom>
        </p:spPr>
      </p:pic>
      <p:pic>
        <p:nvPicPr>
          <p:cNvPr id="40" name="Imagen 39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41F7F598-3242-FD4B-8CFB-240C5A875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16" y="5602571"/>
            <a:ext cx="2350837" cy="613838"/>
          </a:xfrm>
          <a:prstGeom prst="rect">
            <a:avLst/>
          </a:prstGeom>
        </p:spPr>
      </p:pic>
      <p:pic>
        <p:nvPicPr>
          <p:cNvPr id="42" name="Imagen 41" descr="Imagen que contiene Texto&#10;&#10;Descripción generada automáticamente">
            <a:extLst>
              <a:ext uri="{FF2B5EF4-FFF2-40B4-BE49-F238E27FC236}">
                <a16:creationId xmlns:a16="http://schemas.microsoft.com/office/drawing/2014/main" id="{EF5BBB93-5A98-A983-EA34-A8D4AA8691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50" y="5657372"/>
            <a:ext cx="2253429" cy="744573"/>
          </a:xfrm>
          <a:prstGeom prst="rect">
            <a:avLst/>
          </a:prstGeom>
        </p:spPr>
      </p:pic>
      <p:pic>
        <p:nvPicPr>
          <p:cNvPr id="44" name="Imagen 43" descr="Logotipo&#10;&#10;Descripción generada automáticamente">
            <a:extLst>
              <a:ext uri="{FF2B5EF4-FFF2-40B4-BE49-F238E27FC236}">
                <a16:creationId xmlns:a16="http://schemas.microsoft.com/office/drawing/2014/main" id="{BD1C1AB1-884B-CB3B-BDC7-059A7F896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88" y="5508483"/>
            <a:ext cx="931296" cy="9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5507A37-D21D-FA9D-3786-CB721CF7B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796B1BA-3F65-7789-B850-4588EC43F630}"/>
              </a:ext>
            </a:extLst>
          </p:cNvPr>
          <p:cNvSpPr/>
          <p:nvPr/>
        </p:nvSpPr>
        <p:spPr>
          <a:xfrm>
            <a:off x="869134" y="416459"/>
            <a:ext cx="3286408" cy="59119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 descr="Pantalla de un celular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79560AC8-2C6D-D398-9576-625968037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39" y="715223"/>
            <a:ext cx="2764398" cy="5314383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BADB7F4F-77E1-AA32-90C1-1D5E2921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60" y="416459"/>
            <a:ext cx="3434003" cy="940389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796B1BA-3F65-7789-B850-4588EC43F630}"/>
              </a:ext>
            </a:extLst>
          </p:cNvPr>
          <p:cNvSpPr/>
          <p:nvPr/>
        </p:nvSpPr>
        <p:spPr>
          <a:xfrm>
            <a:off x="7069062" y="1978828"/>
            <a:ext cx="2435380" cy="45810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11E4DF9-E34E-4583-F2E5-518BD1377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706" y="2210336"/>
            <a:ext cx="2142091" cy="41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5507A37-D21D-FA9D-3786-CB721CF7B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796B1BA-3F65-7789-B850-4588EC43F630}"/>
              </a:ext>
            </a:extLst>
          </p:cNvPr>
          <p:cNvSpPr/>
          <p:nvPr/>
        </p:nvSpPr>
        <p:spPr>
          <a:xfrm>
            <a:off x="7315202" y="416459"/>
            <a:ext cx="3286408" cy="59119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77278154-00CE-EC47-7DE9-CEC97489C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07" y="771808"/>
            <a:ext cx="2764398" cy="5314383"/>
          </a:xfrm>
          <a:prstGeom prst="rect">
            <a:avLst/>
          </a:prstGeom>
        </p:spPr>
      </p:pic>
      <p:pic>
        <p:nvPicPr>
          <p:cNvPr id="9" name="Imagen 8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B87951F0-CB0D-112F-D939-654DFD9D3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38" y="357836"/>
            <a:ext cx="5403918" cy="864159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D2ACA7F-63BC-41A6-D696-F8D56E880BAB}"/>
              </a:ext>
            </a:extLst>
          </p:cNvPr>
          <p:cNvSpPr/>
          <p:nvPr/>
        </p:nvSpPr>
        <p:spPr>
          <a:xfrm>
            <a:off x="1291588" y="2145672"/>
            <a:ext cx="2177397" cy="40468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6264D6F-304A-E5AA-22EF-AA74E7E94D76}"/>
              </a:ext>
            </a:extLst>
          </p:cNvPr>
          <p:cNvSpPr/>
          <p:nvPr/>
        </p:nvSpPr>
        <p:spPr>
          <a:xfrm>
            <a:off x="3763184" y="2145671"/>
            <a:ext cx="2177397" cy="40468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E2FF3BF8-8444-7944-C815-3CA4A7A43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21" y="2384475"/>
            <a:ext cx="1856530" cy="3569064"/>
          </a:xfrm>
          <a:prstGeom prst="rect">
            <a:avLst/>
          </a:prstGeom>
        </p:spPr>
      </p:pic>
      <p:pic>
        <p:nvPicPr>
          <p:cNvPr id="16" name="Imagen 1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F13E510-4507-9508-866E-AC55B4233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7" y="2384475"/>
            <a:ext cx="1856530" cy="356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1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5507A37-D21D-FA9D-3786-CB721CF7B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796B1BA-3F65-7789-B850-4588EC43F630}"/>
              </a:ext>
            </a:extLst>
          </p:cNvPr>
          <p:cNvSpPr/>
          <p:nvPr/>
        </p:nvSpPr>
        <p:spPr>
          <a:xfrm>
            <a:off x="869134" y="416459"/>
            <a:ext cx="3286408" cy="59119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96386FD1-18C3-DB1E-BB1C-60684AE0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39" y="771808"/>
            <a:ext cx="2764398" cy="5314383"/>
          </a:xfrm>
          <a:prstGeom prst="rect">
            <a:avLst/>
          </a:prstGeom>
        </p:spPr>
      </p:pic>
      <p:pic>
        <p:nvPicPr>
          <p:cNvPr id="8" name="Imagen 7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6890CF5D-F7C9-218D-C6BC-2627FABAA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92" y="463131"/>
            <a:ext cx="5682558" cy="1089227"/>
          </a:xfrm>
          <a:prstGeom prst="rect">
            <a:avLst/>
          </a:prstGeom>
        </p:spPr>
      </p:pic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4F56645-62D8-8409-B761-4B3A495A0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32" y="3445589"/>
            <a:ext cx="2961081" cy="825219"/>
          </a:xfrm>
          <a:prstGeom prst="rect">
            <a:avLst/>
          </a:prstGeom>
        </p:spPr>
      </p:pic>
      <p:pic>
        <p:nvPicPr>
          <p:cNvPr id="13" name="Imagen 1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C75F192A-2C04-9004-898B-42F85381D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87" y="4626158"/>
            <a:ext cx="2956226" cy="825219"/>
          </a:xfrm>
          <a:prstGeom prst="rect">
            <a:avLst/>
          </a:prstGeom>
        </p:spPr>
      </p:pic>
      <p:pic>
        <p:nvPicPr>
          <p:cNvPr id="15" name="Imagen 1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EF10CCC2-6E12-BA5D-CA26-58A611BEB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36" y="2265020"/>
            <a:ext cx="2956226" cy="82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tos son los nuevos desafíos de la creatividad en el mundo de las marcas -  Revista Economía">
            <a:extLst>
              <a:ext uri="{FF2B5EF4-FFF2-40B4-BE49-F238E27FC236}">
                <a16:creationId xmlns:a16="http://schemas.microsoft.com/office/drawing/2014/main" id="{8774399A-95E0-58B4-C335-F14CEF5A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/>
          <a:stretch/>
        </p:blipFill>
        <p:spPr bwMode="auto">
          <a:xfrm>
            <a:off x="107461" y="0"/>
            <a:ext cx="12084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sejos para cuidar las finanzas en tiempos de crisis - La Morada">
            <a:extLst>
              <a:ext uri="{FF2B5EF4-FFF2-40B4-BE49-F238E27FC236}">
                <a16:creationId xmlns:a16="http://schemas.microsoft.com/office/drawing/2014/main" id="{A81F885E-4F48-EA7F-7E61-A9C528602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/>
          <a:stretch/>
        </p:blipFill>
        <p:spPr bwMode="auto">
          <a:xfrm>
            <a:off x="1352938" y="-1714"/>
            <a:ext cx="10839061" cy="68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2EF1FA-5D83-4665-228F-F42E50131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" y="354462"/>
            <a:ext cx="6527550" cy="7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E58F990C-BFDD-4384-9A91-403096297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482BCC22-21FB-8ECB-8F30-B4B5DEDE8282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98E27CE3-50B1-512A-FADB-62D96024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F668BA8-D0CE-C03F-DFC8-9ADB2A80E1C5}"/>
              </a:ext>
            </a:extLst>
          </p:cNvPr>
          <p:cNvSpPr/>
          <p:nvPr/>
        </p:nvSpPr>
        <p:spPr>
          <a:xfrm>
            <a:off x="8520228" y="363893"/>
            <a:ext cx="3284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Ignacio </a:t>
            </a:r>
          </a:p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Avilés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B9007-1AE0-0EA2-6811-FAF946E2A13B}"/>
              </a:ext>
            </a:extLst>
          </p:cNvPr>
          <p:cNvSpPr txBox="1"/>
          <p:nvPr/>
        </p:nvSpPr>
        <p:spPr>
          <a:xfrm>
            <a:off x="7390780" y="2258369"/>
            <a:ext cx="37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Líder de Proyecto - Programador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19" name="Diagrama de flujo: entrada manual 18">
            <a:extLst>
              <a:ext uri="{FF2B5EF4-FFF2-40B4-BE49-F238E27FC236}">
                <a16:creationId xmlns:a16="http://schemas.microsoft.com/office/drawing/2014/main" id="{65E58093-6FD7-DDDA-8CDF-5F29C872A9DB}"/>
              </a:ext>
            </a:extLst>
          </p:cNvPr>
          <p:cNvSpPr/>
          <p:nvPr/>
        </p:nvSpPr>
        <p:spPr>
          <a:xfrm flipH="1">
            <a:off x="7390781" y="3711807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06FEF8FA-5E12-7D28-3F08-5A27078D3610}"/>
              </a:ext>
            </a:extLst>
          </p:cNvPr>
          <p:cNvSpPr/>
          <p:nvPr/>
        </p:nvSpPr>
        <p:spPr>
          <a:xfrm>
            <a:off x="7390780" y="2952889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1" name="Diagrama de flujo: entrada manual 20">
            <a:extLst>
              <a:ext uri="{FF2B5EF4-FFF2-40B4-BE49-F238E27FC236}">
                <a16:creationId xmlns:a16="http://schemas.microsoft.com/office/drawing/2014/main" id="{EA480503-4912-B9B4-B9FF-EED97135D53D}"/>
              </a:ext>
            </a:extLst>
          </p:cNvPr>
          <p:cNvSpPr/>
          <p:nvPr/>
        </p:nvSpPr>
        <p:spPr>
          <a:xfrm>
            <a:off x="7390780" y="443463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Diagrama de flujo: entrada manual 21">
            <a:extLst>
              <a:ext uri="{FF2B5EF4-FFF2-40B4-BE49-F238E27FC236}">
                <a16:creationId xmlns:a16="http://schemas.microsoft.com/office/drawing/2014/main" id="{39EF68B5-CDC5-45F3-18AF-6F3795E2AAA1}"/>
              </a:ext>
            </a:extLst>
          </p:cNvPr>
          <p:cNvSpPr/>
          <p:nvPr/>
        </p:nvSpPr>
        <p:spPr>
          <a:xfrm flipH="1">
            <a:off x="7390780" y="5190574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9D957B9-38DC-081F-ED5B-C8FC1B99FD9A}"/>
              </a:ext>
            </a:extLst>
          </p:cNvPr>
          <p:cNvSpPr txBox="1"/>
          <p:nvPr/>
        </p:nvSpPr>
        <p:spPr>
          <a:xfrm>
            <a:off x="7644704" y="2976760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Liderazgo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3ABF63-6B46-5956-5966-AE6C43A188F1}"/>
              </a:ext>
            </a:extLst>
          </p:cNvPr>
          <p:cNvSpPr txBox="1"/>
          <p:nvPr/>
        </p:nvSpPr>
        <p:spPr>
          <a:xfrm>
            <a:off x="7390780" y="3765769"/>
            <a:ext cx="36389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600" dirty="0">
                <a:latin typeface="Berlin Sans FB" panose="020E0602020502020306" pitchFamily="34" charset="0"/>
              </a:rPr>
              <a:t>Resolución de problemas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728B20-EBD9-6023-97C7-9AE61E371A88}"/>
              </a:ext>
            </a:extLst>
          </p:cNvPr>
          <p:cNvSpPr txBox="1"/>
          <p:nvPr/>
        </p:nvSpPr>
        <p:spPr>
          <a:xfrm>
            <a:off x="7644704" y="4446923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Compromiso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2B94BC-7985-966A-DBC8-E15700229349}"/>
              </a:ext>
            </a:extLst>
          </p:cNvPr>
          <p:cNvSpPr txBox="1"/>
          <p:nvPr/>
        </p:nvSpPr>
        <p:spPr>
          <a:xfrm>
            <a:off x="7390780" y="5175287"/>
            <a:ext cx="36109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latin typeface="Berlin Sans FB" panose="020E0602020502020306" pitchFamily="34" charset="0"/>
              </a:rPr>
              <a:t>Responsabilidad</a:t>
            </a:r>
          </a:p>
        </p:txBody>
      </p:sp>
      <p:pic>
        <p:nvPicPr>
          <p:cNvPr id="3" name="Imagen 2" descr="Un joven con cabello corto&#10;&#10;Descripción generada automáticamente">
            <a:extLst>
              <a:ext uri="{FF2B5EF4-FFF2-40B4-BE49-F238E27FC236}">
                <a16:creationId xmlns:a16="http://schemas.microsoft.com/office/drawing/2014/main" id="{9F7CA68A-5D74-68DD-96E9-EB8B1F751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63" y="412991"/>
            <a:ext cx="1805190" cy="18086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59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computadora, jugando, computer&#10;&#10;Descripción generada automáticamente">
            <a:extLst>
              <a:ext uri="{FF2B5EF4-FFF2-40B4-BE49-F238E27FC236}">
                <a16:creationId xmlns:a16="http://schemas.microsoft.com/office/drawing/2014/main" id="{85F17125-CD68-7240-A8D8-3D19E833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n 29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A286601-53C2-17D5-5A83-615CE1045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482BCC22-21FB-8ECB-8F30-B4B5DEDE8282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98E27CE3-50B1-512A-FADB-62D960246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62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F668BA8-D0CE-C03F-DFC8-9ADB2A80E1C5}"/>
              </a:ext>
            </a:extLst>
          </p:cNvPr>
          <p:cNvSpPr/>
          <p:nvPr/>
        </p:nvSpPr>
        <p:spPr>
          <a:xfrm>
            <a:off x="8520228" y="363893"/>
            <a:ext cx="3284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Jorge</a:t>
            </a:r>
          </a:p>
          <a:p>
            <a:pPr algn="ctr"/>
            <a:r>
              <a:rPr lang="es-E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Cruz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B9007-1AE0-0EA2-6811-FAF946E2A13B}"/>
              </a:ext>
            </a:extLst>
          </p:cNvPr>
          <p:cNvSpPr txBox="1"/>
          <p:nvPr/>
        </p:nvSpPr>
        <p:spPr>
          <a:xfrm>
            <a:off x="7243288" y="2261183"/>
            <a:ext cx="435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Gestor de Proyecto - Presentador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19" name="Diagrama de flujo: entrada manual 18">
            <a:extLst>
              <a:ext uri="{FF2B5EF4-FFF2-40B4-BE49-F238E27FC236}">
                <a16:creationId xmlns:a16="http://schemas.microsoft.com/office/drawing/2014/main" id="{65E58093-6FD7-DDDA-8CDF-5F29C872A9DB}"/>
              </a:ext>
            </a:extLst>
          </p:cNvPr>
          <p:cNvSpPr/>
          <p:nvPr/>
        </p:nvSpPr>
        <p:spPr>
          <a:xfrm flipH="1">
            <a:off x="7390781" y="3711807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06FEF8FA-5E12-7D28-3F08-5A27078D3610}"/>
              </a:ext>
            </a:extLst>
          </p:cNvPr>
          <p:cNvSpPr/>
          <p:nvPr/>
        </p:nvSpPr>
        <p:spPr>
          <a:xfrm>
            <a:off x="7390780" y="2952889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1" name="Diagrama de flujo: entrada manual 20">
            <a:extLst>
              <a:ext uri="{FF2B5EF4-FFF2-40B4-BE49-F238E27FC236}">
                <a16:creationId xmlns:a16="http://schemas.microsoft.com/office/drawing/2014/main" id="{EA480503-4912-B9B4-B9FF-EED97135D53D}"/>
              </a:ext>
            </a:extLst>
          </p:cNvPr>
          <p:cNvSpPr/>
          <p:nvPr/>
        </p:nvSpPr>
        <p:spPr>
          <a:xfrm>
            <a:off x="7390780" y="443463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Diagrama de flujo: entrada manual 21">
            <a:extLst>
              <a:ext uri="{FF2B5EF4-FFF2-40B4-BE49-F238E27FC236}">
                <a16:creationId xmlns:a16="http://schemas.microsoft.com/office/drawing/2014/main" id="{39EF68B5-CDC5-45F3-18AF-6F3795E2AAA1}"/>
              </a:ext>
            </a:extLst>
          </p:cNvPr>
          <p:cNvSpPr/>
          <p:nvPr/>
        </p:nvSpPr>
        <p:spPr>
          <a:xfrm flipH="1">
            <a:off x="7390780" y="5190574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9D957B9-38DC-081F-ED5B-C8FC1B99FD9A}"/>
              </a:ext>
            </a:extLst>
          </p:cNvPr>
          <p:cNvSpPr txBox="1"/>
          <p:nvPr/>
        </p:nvSpPr>
        <p:spPr>
          <a:xfrm>
            <a:off x="7390779" y="2976760"/>
            <a:ext cx="3804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Responsabilidad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3ABF63-6B46-5956-5966-AE6C43A188F1}"/>
              </a:ext>
            </a:extLst>
          </p:cNvPr>
          <p:cNvSpPr txBox="1"/>
          <p:nvPr/>
        </p:nvSpPr>
        <p:spPr>
          <a:xfrm>
            <a:off x="7390780" y="3659909"/>
            <a:ext cx="36389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latin typeface="Berlin Sans FB" panose="020E0602020502020306" pitchFamily="34" charset="0"/>
              </a:rPr>
              <a:t>Habilidad Blandas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728B20-EBD9-6023-97C7-9AE61E371A88}"/>
              </a:ext>
            </a:extLst>
          </p:cNvPr>
          <p:cNvSpPr txBox="1"/>
          <p:nvPr/>
        </p:nvSpPr>
        <p:spPr>
          <a:xfrm>
            <a:off x="7390779" y="4440240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Colaboración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2B94BC-7985-966A-DBC8-E15700229349}"/>
              </a:ext>
            </a:extLst>
          </p:cNvPr>
          <p:cNvSpPr txBox="1"/>
          <p:nvPr/>
        </p:nvSpPr>
        <p:spPr>
          <a:xfrm>
            <a:off x="7390779" y="5267620"/>
            <a:ext cx="42723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300" dirty="0">
                <a:latin typeface="Berlin Sans FB" panose="020E0602020502020306" pitchFamily="34" charset="0"/>
              </a:rPr>
              <a:t>Capacidad de aprendizaje</a:t>
            </a:r>
          </a:p>
        </p:txBody>
      </p:sp>
      <p:pic>
        <p:nvPicPr>
          <p:cNvPr id="28" name="Imagen 27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21F51288-0698-8FB3-BFF5-0E81955FFE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t="9189" r="2114" b="21560"/>
          <a:stretch/>
        </p:blipFill>
        <p:spPr>
          <a:xfrm>
            <a:off x="6904653" y="268438"/>
            <a:ext cx="1866123" cy="20357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647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computadora, jugando, computer&#10;&#10;Descripción generada automáticamente">
            <a:extLst>
              <a:ext uri="{FF2B5EF4-FFF2-40B4-BE49-F238E27FC236}">
                <a16:creationId xmlns:a16="http://schemas.microsoft.com/office/drawing/2014/main" id="{85F17125-CD68-7240-A8D8-3D19E833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482BCC22-21FB-8ECB-8F30-B4B5DEDE8282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98E27CE3-50B1-512A-FADB-62D960246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6286"/>
          </a:xfrm>
          <a:prstGeom prst="rect">
            <a:avLst/>
          </a:prstGeom>
        </p:spPr>
      </p:pic>
      <p:pic>
        <p:nvPicPr>
          <p:cNvPr id="13" name="Imagen 12" descr="Imagen que contiene persona, interior, hombre, parado&#10;&#10;Descripción generada automáticamente">
            <a:extLst>
              <a:ext uri="{FF2B5EF4-FFF2-40B4-BE49-F238E27FC236}">
                <a16:creationId xmlns:a16="http://schemas.microsoft.com/office/drawing/2014/main" id="{445FF72F-D1F6-3CC6-CFAF-F6EDF2142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14019" r="46823" b="62750"/>
          <a:stretch/>
        </p:blipFill>
        <p:spPr>
          <a:xfrm>
            <a:off x="6855891" y="283802"/>
            <a:ext cx="1962538" cy="2099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F668BA8-D0CE-C03F-DFC8-9ADB2A80E1C5}"/>
              </a:ext>
            </a:extLst>
          </p:cNvPr>
          <p:cNvSpPr/>
          <p:nvPr/>
        </p:nvSpPr>
        <p:spPr>
          <a:xfrm>
            <a:off x="8520228" y="363893"/>
            <a:ext cx="3284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Denilson Escobar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B9007-1AE0-0EA2-6811-FAF946E2A13B}"/>
              </a:ext>
            </a:extLst>
          </p:cNvPr>
          <p:cNvSpPr txBox="1"/>
          <p:nvPr/>
        </p:nvSpPr>
        <p:spPr>
          <a:xfrm>
            <a:off x="7243288" y="2261183"/>
            <a:ext cx="4353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Desarrollador web Gestor Financiero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19" name="Diagrama de flujo: entrada manual 18">
            <a:extLst>
              <a:ext uri="{FF2B5EF4-FFF2-40B4-BE49-F238E27FC236}">
                <a16:creationId xmlns:a16="http://schemas.microsoft.com/office/drawing/2014/main" id="{65E58093-6FD7-DDDA-8CDF-5F29C872A9DB}"/>
              </a:ext>
            </a:extLst>
          </p:cNvPr>
          <p:cNvSpPr/>
          <p:nvPr/>
        </p:nvSpPr>
        <p:spPr>
          <a:xfrm flipH="1">
            <a:off x="7390781" y="3711807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06FEF8FA-5E12-7D28-3F08-5A27078D3610}"/>
              </a:ext>
            </a:extLst>
          </p:cNvPr>
          <p:cNvSpPr/>
          <p:nvPr/>
        </p:nvSpPr>
        <p:spPr>
          <a:xfrm>
            <a:off x="7390780" y="2952889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1" name="Diagrama de flujo: entrada manual 20">
            <a:extLst>
              <a:ext uri="{FF2B5EF4-FFF2-40B4-BE49-F238E27FC236}">
                <a16:creationId xmlns:a16="http://schemas.microsoft.com/office/drawing/2014/main" id="{EA480503-4912-B9B4-B9FF-EED97135D53D}"/>
              </a:ext>
            </a:extLst>
          </p:cNvPr>
          <p:cNvSpPr/>
          <p:nvPr/>
        </p:nvSpPr>
        <p:spPr>
          <a:xfrm>
            <a:off x="7390780" y="443463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Diagrama de flujo: entrada manual 21">
            <a:extLst>
              <a:ext uri="{FF2B5EF4-FFF2-40B4-BE49-F238E27FC236}">
                <a16:creationId xmlns:a16="http://schemas.microsoft.com/office/drawing/2014/main" id="{39EF68B5-CDC5-45F3-18AF-6F3795E2AAA1}"/>
              </a:ext>
            </a:extLst>
          </p:cNvPr>
          <p:cNvSpPr/>
          <p:nvPr/>
        </p:nvSpPr>
        <p:spPr>
          <a:xfrm flipH="1">
            <a:off x="7390780" y="5190574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9D957B9-38DC-081F-ED5B-C8FC1B99FD9A}"/>
              </a:ext>
            </a:extLst>
          </p:cNvPr>
          <p:cNvSpPr txBox="1"/>
          <p:nvPr/>
        </p:nvSpPr>
        <p:spPr>
          <a:xfrm>
            <a:off x="7644704" y="2976760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Proactividad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3ABF63-6B46-5956-5966-AE6C43A188F1}"/>
              </a:ext>
            </a:extLst>
          </p:cNvPr>
          <p:cNvSpPr txBox="1"/>
          <p:nvPr/>
        </p:nvSpPr>
        <p:spPr>
          <a:xfrm>
            <a:off x="7644704" y="3659909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Berlin Sans FB" panose="020E0602020502020306" pitchFamily="34" charset="0"/>
              </a:rPr>
              <a:t>Organización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728B20-EBD9-6023-97C7-9AE61E371A88}"/>
              </a:ext>
            </a:extLst>
          </p:cNvPr>
          <p:cNvSpPr txBox="1"/>
          <p:nvPr/>
        </p:nvSpPr>
        <p:spPr>
          <a:xfrm>
            <a:off x="7644704" y="4446923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Adaptabilidad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2B94BC-7985-966A-DBC8-E15700229349}"/>
              </a:ext>
            </a:extLst>
          </p:cNvPr>
          <p:cNvSpPr txBox="1"/>
          <p:nvPr/>
        </p:nvSpPr>
        <p:spPr>
          <a:xfrm>
            <a:off x="7390780" y="5175287"/>
            <a:ext cx="42723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latin typeface="Berlin Sans FB" panose="020E0602020502020306" pitchFamily="34" charset="0"/>
              </a:rPr>
              <a:t>Trabajo en equipo</a:t>
            </a:r>
          </a:p>
        </p:txBody>
      </p:sp>
    </p:spTree>
    <p:extLst>
      <p:ext uri="{BB962C8B-B14F-4D97-AF65-F5344CB8AC3E}">
        <p14:creationId xmlns:p14="http://schemas.microsoft.com/office/powerpoint/2010/main" val="36309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computadora, jugando, computer&#10;&#10;Descripción generada automáticamente">
            <a:extLst>
              <a:ext uri="{FF2B5EF4-FFF2-40B4-BE49-F238E27FC236}">
                <a16:creationId xmlns:a16="http://schemas.microsoft.com/office/drawing/2014/main" id="{85F17125-CD68-7240-A8D8-3D19E8338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 descr="Fuegos artificiales de colores&#10;&#10;Descripción generada automáticamente con confianza baja">
            <a:extLst>
              <a:ext uri="{FF2B5EF4-FFF2-40B4-BE49-F238E27FC236}">
                <a16:creationId xmlns:a16="http://schemas.microsoft.com/office/drawing/2014/main" id="{189665CC-720B-1574-312C-8D812A1B4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16" name="Rectángulo 3">
            <a:extLst>
              <a:ext uri="{FF2B5EF4-FFF2-40B4-BE49-F238E27FC236}">
                <a16:creationId xmlns:a16="http://schemas.microsoft.com/office/drawing/2014/main" id="{482BCC22-21FB-8ECB-8F30-B4B5DEDE8282}"/>
              </a:ext>
            </a:extLst>
          </p:cNvPr>
          <p:cNvSpPr/>
          <p:nvPr/>
        </p:nvSpPr>
        <p:spPr>
          <a:xfrm>
            <a:off x="3101114" y="0"/>
            <a:ext cx="7900657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2" name="Imagen 11" descr="Forma&#10;&#10;Descripción generada automáticamente con confianza media">
            <a:extLst>
              <a:ext uri="{FF2B5EF4-FFF2-40B4-BE49-F238E27FC236}">
                <a16:creationId xmlns:a16="http://schemas.microsoft.com/office/drawing/2014/main" id="{98E27CE3-50B1-512A-FADB-62D960246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628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F668BA8-D0CE-C03F-DFC8-9ADB2A80E1C5}"/>
              </a:ext>
            </a:extLst>
          </p:cNvPr>
          <p:cNvSpPr/>
          <p:nvPr/>
        </p:nvSpPr>
        <p:spPr>
          <a:xfrm>
            <a:off x="8520228" y="363893"/>
            <a:ext cx="328437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Juan Galaz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74B9007-1AE0-0EA2-6811-FAF946E2A13B}"/>
              </a:ext>
            </a:extLst>
          </p:cNvPr>
          <p:cNvSpPr txBox="1"/>
          <p:nvPr/>
        </p:nvSpPr>
        <p:spPr>
          <a:xfrm>
            <a:off x="8095368" y="2337031"/>
            <a:ext cx="2334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</a:rPr>
              <a:t>Diseñador Gráfico</a:t>
            </a:r>
            <a:endParaRPr lang="es-CL" sz="2000" dirty="0">
              <a:solidFill>
                <a:schemeClr val="bg1"/>
              </a:solidFill>
            </a:endParaRPr>
          </a:p>
        </p:txBody>
      </p:sp>
      <p:sp>
        <p:nvSpPr>
          <p:cNvPr id="19" name="Diagrama de flujo: entrada manual 18">
            <a:extLst>
              <a:ext uri="{FF2B5EF4-FFF2-40B4-BE49-F238E27FC236}">
                <a16:creationId xmlns:a16="http://schemas.microsoft.com/office/drawing/2014/main" id="{65E58093-6FD7-DDDA-8CDF-5F29C872A9DB}"/>
              </a:ext>
            </a:extLst>
          </p:cNvPr>
          <p:cNvSpPr/>
          <p:nvPr/>
        </p:nvSpPr>
        <p:spPr>
          <a:xfrm flipH="1">
            <a:off x="7390781" y="3711807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Diagrama de flujo: entrada manual 19">
            <a:extLst>
              <a:ext uri="{FF2B5EF4-FFF2-40B4-BE49-F238E27FC236}">
                <a16:creationId xmlns:a16="http://schemas.microsoft.com/office/drawing/2014/main" id="{06FEF8FA-5E12-7D28-3F08-5A27078D3610}"/>
              </a:ext>
            </a:extLst>
          </p:cNvPr>
          <p:cNvSpPr/>
          <p:nvPr/>
        </p:nvSpPr>
        <p:spPr>
          <a:xfrm>
            <a:off x="7390780" y="2952889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1" name="Diagrama de flujo: entrada manual 20">
            <a:extLst>
              <a:ext uri="{FF2B5EF4-FFF2-40B4-BE49-F238E27FC236}">
                <a16:creationId xmlns:a16="http://schemas.microsoft.com/office/drawing/2014/main" id="{EA480503-4912-B9B4-B9FF-EED97135D53D}"/>
              </a:ext>
            </a:extLst>
          </p:cNvPr>
          <p:cNvSpPr/>
          <p:nvPr/>
        </p:nvSpPr>
        <p:spPr>
          <a:xfrm>
            <a:off x="7390780" y="4434634"/>
            <a:ext cx="3638939" cy="636459"/>
          </a:xfrm>
          <a:prstGeom prst="flowChartManualInpu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Diagrama de flujo: entrada manual 21">
            <a:extLst>
              <a:ext uri="{FF2B5EF4-FFF2-40B4-BE49-F238E27FC236}">
                <a16:creationId xmlns:a16="http://schemas.microsoft.com/office/drawing/2014/main" id="{39EF68B5-CDC5-45F3-18AF-6F3795E2AAA1}"/>
              </a:ext>
            </a:extLst>
          </p:cNvPr>
          <p:cNvSpPr/>
          <p:nvPr/>
        </p:nvSpPr>
        <p:spPr>
          <a:xfrm flipH="1">
            <a:off x="7390780" y="5190574"/>
            <a:ext cx="3638940" cy="600368"/>
          </a:xfrm>
          <a:prstGeom prst="flowChartManualInpu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9D957B9-38DC-081F-ED5B-C8FC1B99FD9A}"/>
              </a:ext>
            </a:extLst>
          </p:cNvPr>
          <p:cNvSpPr txBox="1"/>
          <p:nvPr/>
        </p:nvSpPr>
        <p:spPr>
          <a:xfrm>
            <a:off x="7644704" y="2976760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Versatilidad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93ABF63-6B46-5956-5966-AE6C43A188F1}"/>
              </a:ext>
            </a:extLst>
          </p:cNvPr>
          <p:cNvSpPr txBox="1"/>
          <p:nvPr/>
        </p:nvSpPr>
        <p:spPr>
          <a:xfrm>
            <a:off x="7644704" y="3659909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>
                <a:latin typeface="Berlin Sans FB" panose="020E0602020502020306" pitchFamily="34" charset="0"/>
              </a:rPr>
              <a:t>Adaptabilidad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9728B20-EBD9-6023-97C7-9AE61E371A88}"/>
              </a:ext>
            </a:extLst>
          </p:cNvPr>
          <p:cNvSpPr txBox="1"/>
          <p:nvPr/>
        </p:nvSpPr>
        <p:spPr>
          <a:xfrm>
            <a:off x="7644704" y="4446923"/>
            <a:ext cx="355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Creatividad</a:t>
            </a:r>
            <a:endParaRPr lang="es-CL" sz="4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52B94BC-7985-966A-DBC8-E15700229349}"/>
              </a:ext>
            </a:extLst>
          </p:cNvPr>
          <p:cNvSpPr txBox="1"/>
          <p:nvPr/>
        </p:nvSpPr>
        <p:spPr>
          <a:xfrm>
            <a:off x="7390780" y="5175287"/>
            <a:ext cx="42723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500" dirty="0">
                <a:latin typeface="Berlin Sans FB" panose="020E0602020502020306" pitchFamily="34" charset="0"/>
              </a:rPr>
              <a:t>Trabajo en equipo</a:t>
            </a:r>
          </a:p>
        </p:txBody>
      </p:sp>
      <p:pic>
        <p:nvPicPr>
          <p:cNvPr id="3" name="Imagen 2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9350EF3F-7B30-D960-626D-52BD06FF7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84" y="339428"/>
            <a:ext cx="1985938" cy="19859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387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/>
      <p:bldP spid="15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s fórmulas de Excel para no quedar mal en el trabajo">
            <a:extLst>
              <a:ext uri="{FF2B5EF4-FFF2-40B4-BE49-F238E27FC236}">
                <a16:creationId xmlns:a16="http://schemas.microsoft.com/office/drawing/2014/main" id="{56423EA3-87BD-FE53-A06C-0150F110E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3"/>
          <a:stretch/>
        </p:blipFill>
        <p:spPr bwMode="auto">
          <a:xfrm>
            <a:off x="1197204" y="0"/>
            <a:ext cx="109947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-1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714"/>
            <a:ext cx="12192000" cy="6856286"/>
          </a:xfrm>
          <a:prstGeom prst="rect">
            <a:avLst/>
          </a:prstGeom>
        </p:spPr>
      </p:pic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328869D-A22F-E9DA-3EF1-4E771EE7C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30" y="428636"/>
            <a:ext cx="3425959" cy="438913"/>
          </a:xfrm>
          <a:prstGeom prst="rect">
            <a:avLst/>
          </a:prstGeom>
        </p:spPr>
      </p:pic>
      <p:pic>
        <p:nvPicPr>
          <p:cNvPr id="1028" name="Picture 4" descr="EXEL | Flashcards">
            <a:extLst>
              <a:ext uri="{FF2B5EF4-FFF2-40B4-BE49-F238E27FC236}">
                <a16:creationId xmlns:a16="http://schemas.microsoft.com/office/drawing/2014/main" id="{50C55A3D-9921-79AD-2CE7-866BE0CA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1" y="4637987"/>
            <a:ext cx="1506384" cy="147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14EEB99-8CFD-B469-3C68-ACCEFF8F204A}"/>
              </a:ext>
            </a:extLst>
          </p:cNvPr>
          <p:cNvSpPr txBox="1"/>
          <p:nvPr/>
        </p:nvSpPr>
        <p:spPr>
          <a:xfrm>
            <a:off x="60146" y="1294471"/>
            <a:ext cx="68874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La Dirección de Asuntos Estudiantiles (DAE) coordina eventos como la bienvenida a nuevos estudiantes, la semana mechona, la escuela de líderes, y actividades para el bienestar y la salud mental. Además, gestiona la entrega de agendas y productos institucionales. </a:t>
            </a:r>
          </a:p>
          <a:p>
            <a:endParaRPr lang="es-MX" sz="1400" dirty="0">
              <a:solidFill>
                <a:schemeClr val="bg1"/>
              </a:solidFill>
            </a:endParaRPr>
          </a:p>
          <a:p>
            <a:r>
              <a:rPr lang="es-MX" sz="1400" dirty="0">
                <a:solidFill>
                  <a:schemeClr val="bg1"/>
                </a:solidFill>
              </a:rPr>
              <a:t>Sin embargo, el uso de hojas de cálculo de Excel para el registro de participantes no permite un control en tiempo real, lo que puede llevar a duplicaciones de </a:t>
            </a:r>
          </a:p>
          <a:p>
            <a:r>
              <a:rPr lang="es-MX" sz="1400" dirty="0">
                <a:solidFill>
                  <a:schemeClr val="bg1"/>
                </a:solidFill>
              </a:rPr>
              <a:t>productos entregados.</a:t>
            </a:r>
          </a:p>
          <a:p>
            <a:endParaRPr lang="es-MX" sz="1400" dirty="0">
              <a:solidFill>
                <a:schemeClr val="bg1"/>
              </a:solidFill>
            </a:endParaRPr>
          </a:p>
          <a:p>
            <a:r>
              <a:rPr lang="es-MX" sz="1400" dirty="0">
                <a:solidFill>
                  <a:schemeClr val="bg1"/>
                </a:solidFill>
              </a:rPr>
              <a:t>Para mejorar este proceso, se propone desarrollar una aplicación para la DAE. </a:t>
            </a:r>
          </a:p>
          <a:p>
            <a:r>
              <a:rPr lang="es-MX" sz="1400" dirty="0">
                <a:solidFill>
                  <a:schemeClr val="bg1"/>
                </a:solidFill>
              </a:rPr>
              <a:t>Esta aplicación, inspirada en aplicaciones de gestión de eventos y calendarios, </a:t>
            </a:r>
          </a:p>
          <a:p>
            <a:r>
              <a:rPr lang="es-MX" sz="1400" dirty="0">
                <a:solidFill>
                  <a:schemeClr val="bg1"/>
                </a:solidFill>
              </a:rPr>
              <a:t>permitirá registrar eventos y gestionar la participación estudiantil en tiempo</a:t>
            </a:r>
          </a:p>
          <a:p>
            <a:r>
              <a:rPr lang="es-MX" sz="1400" dirty="0">
                <a:solidFill>
                  <a:schemeClr val="bg1"/>
                </a:solidFill>
              </a:rPr>
              <a:t>real, resolviendo problemas actuales de control y duplicación.</a:t>
            </a:r>
          </a:p>
          <a:p>
            <a:endParaRPr lang="es-CL" sz="1400" dirty="0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BB3B758-9F69-12AF-CBE2-B2E84AB95154}"/>
              </a:ext>
            </a:extLst>
          </p:cNvPr>
          <p:cNvSpPr/>
          <p:nvPr/>
        </p:nvSpPr>
        <p:spPr>
          <a:xfrm>
            <a:off x="1969999" y="5251719"/>
            <a:ext cx="895749" cy="378787"/>
          </a:xfrm>
          <a:prstGeom prst="rightArrow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EE29D9BD-8FE5-64E6-6859-A4DBAF5AA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82" y="4703355"/>
            <a:ext cx="2256491" cy="134859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606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solución a los tres rompecabezas que desafían tu forma de pensar">
            <a:extLst>
              <a:ext uri="{FF2B5EF4-FFF2-40B4-BE49-F238E27FC236}">
                <a16:creationId xmlns:a16="http://schemas.microsoft.com/office/drawing/2014/main" id="{8E39805A-06A1-B7CA-89AA-230907062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3" name="Imagen 2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8204B63A-B44F-9F5C-46F0-99C42B1A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70" y="319757"/>
            <a:ext cx="3547879" cy="713233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B7919B5-0727-D0DF-3C92-CBF916173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43" y="832479"/>
            <a:ext cx="2835923" cy="54518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7E7ECF-FABC-B7C1-E412-075C0EDBA16D}"/>
              </a:ext>
            </a:extLst>
          </p:cNvPr>
          <p:cNvSpPr txBox="1"/>
          <p:nvPr/>
        </p:nvSpPr>
        <p:spPr>
          <a:xfrm>
            <a:off x="341722" y="1989303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Desarrollar una aplicación móvil para Android que permita a la DAE gestionar eventos e intervenciones estudiantiles de manera eficiente y en tiempo real.</a:t>
            </a:r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5D1930-FDDE-5212-AEAD-94D779C1C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401" y="3680970"/>
            <a:ext cx="1929859" cy="229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solución a los tres rompecabezas que desafían tu forma de pensar">
            <a:extLst>
              <a:ext uri="{FF2B5EF4-FFF2-40B4-BE49-F238E27FC236}">
                <a16:creationId xmlns:a16="http://schemas.microsoft.com/office/drawing/2014/main" id="{8E39805A-06A1-B7CA-89AA-230907062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B7919B5-0727-D0DF-3C92-CBF916173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43" y="832479"/>
            <a:ext cx="2835923" cy="545188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7E7ECF-FABC-B7C1-E412-075C0EDBA16D}"/>
              </a:ext>
            </a:extLst>
          </p:cNvPr>
          <p:cNvSpPr txBox="1"/>
          <p:nvPr/>
        </p:nvSpPr>
        <p:spPr>
          <a:xfrm>
            <a:off x="424556" y="2612730"/>
            <a:ext cx="61927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Registro y Gestión de Eventos</a:t>
            </a:r>
          </a:p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	•	Registro y Gestión de Eventos</a:t>
            </a:r>
          </a:p>
          <a:p>
            <a:r>
              <a:rPr lang="es-MX" b="1" dirty="0">
                <a:solidFill>
                  <a:schemeClr val="bg1"/>
                </a:solidFill>
              </a:rPr>
              <a:t>	•	Gestión de Participantes</a:t>
            </a:r>
          </a:p>
          <a:p>
            <a:r>
              <a:rPr lang="es-MX" b="1" dirty="0">
                <a:solidFill>
                  <a:schemeClr val="bg1"/>
                </a:solidFill>
              </a:rPr>
              <a:t>	•	Control de Productos</a:t>
            </a:r>
          </a:p>
          <a:p>
            <a:r>
              <a:rPr lang="es-MX" b="1" dirty="0">
                <a:solidFill>
                  <a:schemeClr val="bg1"/>
                </a:solidFill>
              </a:rPr>
              <a:t>	•	Notificaciones y Recordatorios</a:t>
            </a:r>
          </a:p>
          <a:p>
            <a:r>
              <a:rPr lang="es-MX" b="1" dirty="0">
                <a:solidFill>
                  <a:schemeClr val="bg1"/>
                </a:solidFill>
              </a:rPr>
              <a:t>	•	Interfaz Intuitiva</a:t>
            </a:r>
          </a:p>
          <a:p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4" name="Imagen 3" descr="Texto&#10;&#10;Descripción generada automáticamente con confianza baja">
            <a:extLst>
              <a:ext uri="{FF2B5EF4-FFF2-40B4-BE49-F238E27FC236}">
                <a16:creationId xmlns:a16="http://schemas.microsoft.com/office/drawing/2014/main" id="{E88C5039-D08E-EB4C-B606-2D5CC0EDE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5" y="281880"/>
            <a:ext cx="5532131" cy="16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6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stos son los nuevos desafíos de la creatividad en el mundo de las marcas -  Revista Economía">
            <a:extLst>
              <a:ext uri="{FF2B5EF4-FFF2-40B4-BE49-F238E27FC236}">
                <a16:creationId xmlns:a16="http://schemas.microsoft.com/office/drawing/2014/main" id="{8774399A-95E0-58B4-C335-F14CEF5A5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"/>
          <a:stretch/>
        </p:blipFill>
        <p:spPr bwMode="auto">
          <a:xfrm>
            <a:off x="107461" y="0"/>
            <a:ext cx="120845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AE161D8D-968D-BF51-0252-81EFC00DE783}"/>
              </a:ext>
            </a:extLst>
          </p:cNvPr>
          <p:cNvSpPr/>
          <p:nvPr/>
        </p:nvSpPr>
        <p:spPr>
          <a:xfrm rot="10800000">
            <a:off x="0" y="0"/>
            <a:ext cx="7041823" cy="6885161"/>
          </a:xfrm>
          <a:custGeom>
            <a:avLst/>
            <a:gdLst>
              <a:gd name="connsiteX0" fmla="*/ 0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0 w 9000000"/>
              <a:gd name="connsiteY4" fmla="*/ 0 h 6858000"/>
              <a:gd name="connsiteX0" fmla="*/ 2127565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127565 w 9000000"/>
              <a:gd name="connsiteY4" fmla="*/ 0 h 6858000"/>
              <a:gd name="connsiteX0" fmla="*/ 2227153 w 9000000"/>
              <a:gd name="connsiteY0" fmla="*/ 0 h 6858000"/>
              <a:gd name="connsiteX1" fmla="*/ 9000000 w 9000000"/>
              <a:gd name="connsiteY1" fmla="*/ 0 h 6858000"/>
              <a:gd name="connsiteX2" fmla="*/ 9000000 w 9000000"/>
              <a:gd name="connsiteY2" fmla="*/ 6858000 h 6858000"/>
              <a:gd name="connsiteX3" fmla="*/ 0 w 9000000"/>
              <a:gd name="connsiteY3" fmla="*/ 6858000 h 6858000"/>
              <a:gd name="connsiteX4" fmla="*/ 2227153 w 9000000"/>
              <a:gd name="connsiteY4" fmla="*/ 0 h 6858000"/>
              <a:gd name="connsiteX0" fmla="*/ 2489703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489703 w 9000000"/>
              <a:gd name="connsiteY4" fmla="*/ 0 h 6867053"/>
              <a:gd name="connsiteX0" fmla="*/ 2525917 w 9000000"/>
              <a:gd name="connsiteY0" fmla="*/ 0 h 6867053"/>
              <a:gd name="connsiteX1" fmla="*/ 9000000 w 9000000"/>
              <a:gd name="connsiteY1" fmla="*/ 9053 h 6867053"/>
              <a:gd name="connsiteX2" fmla="*/ 9000000 w 9000000"/>
              <a:gd name="connsiteY2" fmla="*/ 6867053 h 6867053"/>
              <a:gd name="connsiteX3" fmla="*/ 0 w 9000000"/>
              <a:gd name="connsiteY3" fmla="*/ 6867053 h 6867053"/>
              <a:gd name="connsiteX4" fmla="*/ 2525917 w 9000000"/>
              <a:gd name="connsiteY4" fmla="*/ 0 h 686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0000" h="6867053">
                <a:moveTo>
                  <a:pt x="2525917" y="0"/>
                </a:moveTo>
                <a:lnTo>
                  <a:pt x="9000000" y="9053"/>
                </a:lnTo>
                <a:lnTo>
                  <a:pt x="9000000" y="6867053"/>
                </a:lnTo>
                <a:lnTo>
                  <a:pt x="0" y="6867053"/>
                </a:lnTo>
                <a:lnTo>
                  <a:pt x="2525917" y="0"/>
                </a:lnTo>
                <a:close/>
              </a:path>
            </a:pathLst>
          </a:custGeom>
          <a:solidFill>
            <a:srgbClr val="00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CACEB2B1-1FD1-47CD-68C9-8CCE0FC0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2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4B305B-5E87-F68A-E5EE-80DB32EEF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99305">
            <a:off x="2391536" y="3341482"/>
            <a:ext cx="6156532" cy="6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9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25 -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EDA7168947524EA8BDB9986C1B7FB9" ma:contentTypeVersion="16" ma:contentTypeDescription="Create a new document." ma:contentTypeScope="" ma:versionID="1c9b6fb43d3840016c97ae71b2008568">
  <xsd:schema xmlns:xsd="http://www.w3.org/2001/XMLSchema" xmlns:xs="http://www.w3.org/2001/XMLSchema" xmlns:p="http://schemas.microsoft.com/office/2006/metadata/properties" xmlns:ns3="e0fdd678-15de-4788-a615-07abb35319ed" xmlns:ns4="ac59f578-9f58-4fd6-82cb-2ff7df2ceb45" targetNamespace="http://schemas.microsoft.com/office/2006/metadata/properties" ma:root="true" ma:fieldsID="f4f51921425d65f4ae8ad821062815fe" ns3:_="" ns4:_="">
    <xsd:import namespace="e0fdd678-15de-4788-a615-07abb35319ed"/>
    <xsd:import namespace="ac59f578-9f58-4fd6-82cb-2ff7df2ceb4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  <xsd:element ref="ns4:_activity" minOccurs="0"/>
                <xsd:element ref="ns4:MediaServiceObjectDetectorVersions" minOccurs="0"/>
                <xsd:element ref="ns4:MediaServiceLocation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fdd678-15de-4788-a615-07abb35319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9f578-9f58-4fd6-82cb-2ff7df2ceb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c59f578-9f58-4fd6-82cb-2ff7df2ceb45" xsi:nil="true"/>
  </documentManagement>
</p:properties>
</file>

<file path=customXml/itemProps1.xml><?xml version="1.0" encoding="utf-8"?>
<ds:datastoreItem xmlns:ds="http://schemas.openxmlformats.org/officeDocument/2006/customXml" ds:itemID="{B14B22FE-0820-46AC-9E2A-74997B1535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64695C-3AAF-4E26-A1BF-622322040E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fdd678-15de-4788-a615-07abb35319ed"/>
    <ds:schemaRef ds:uri="ac59f578-9f58-4fd6-82cb-2ff7df2ceb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E569F8-E567-487D-A45C-20ADDFFB39DA}">
  <ds:schemaRefs>
    <ds:schemaRef ds:uri="http://www.w3.org/XML/1998/namespace"/>
    <ds:schemaRef ds:uri="http://schemas.microsoft.com/office/2006/documentManagement/types"/>
    <ds:schemaRef ds:uri="ac59f578-9f58-4fd6-82cb-2ff7df2ceb45"/>
    <ds:schemaRef ds:uri="e0fdd678-15de-4788-a615-07abb35319ed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379</TotalTime>
  <Words>237</Words>
  <Application>Microsoft Office PowerPoint</Application>
  <PresentationFormat>Panorámica</PresentationFormat>
  <Paragraphs>43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Berlin Sans FB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carlos villagran galaz</dc:creator>
  <cp:lastModifiedBy>juan carlos villagran galaz</cp:lastModifiedBy>
  <cp:revision>2</cp:revision>
  <dcterms:created xsi:type="dcterms:W3CDTF">2024-09-05T01:27:09Z</dcterms:created>
  <dcterms:modified xsi:type="dcterms:W3CDTF">2024-09-05T18:22:31Z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0x01010021EDA7168947524EA8BDB9986C1B7FB9</vt:lpwstr>
  </property>
</Properties>
</file>